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06" r:id="rId5"/>
    <p:sldId id="307" r:id="rId6"/>
    <p:sldId id="309" r:id="rId7"/>
    <p:sldId id="319" r:id="rId8"/>
    <p:sldId id="314" r:id="rId9"/>
    <p:sldId id="318" r:id="rId10"/>
    <p:sldId id="315" r:id="rId11"/>
    <p:sldId id="317" r:id="rId12"/>
    <p:sldId id="316" r:id="rId13"/>
    <p:sldId id="304" r:id="rId14"/>
    <p:sldId id="313" r:id="rId15"/>
    <p:sldId id="320" r:id="rId16"/>
    <p:sldId id="321" r:id="rId17"/>
    <p:sldId id="3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84967" autoAdjust="0"/>
  </p:normalViewPr>
  <p:slideViewPr>
    <p:cSldViewPr snapToGrid="0">
      <p:cViewPr varScale="1">
        <p:scale>
          <a:sx n="116" d="100"/>
          <a:sy n="116" d="100"/>
        </p:scale>
        <p:origin x="342" y="6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image" Target="../media/image2.jpg"/><Relationship Id="rId4" Type="http://schemas.openxmlformats.org/officeDocument/2006/relationships/image" Target="../media/image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image" Target="../media/image2.jpg"/><Relationship Id="rId4"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1600" dirty="0">
              <a:solidFill>
                <a:schemeClr val="bg1"/>
              </a:solidFill>
            </a:rPr>
            <a:t>Mike Sroka</a:t>
          </a:r>
        </a:p>
        <a:p>
          <a:pPr algn="ctr">
            <a:lnSpc>
              <a:spcPct val="100000"/>
            </a:lnSpc>
            <a:defRPr b="1" spc="20">
              <a:latin typeface="+mj-lt"/>
            </a:defRPr>
          </a:pPr>
          <a:r>
            <a:rPr lang="en-US" sz="1400" dirty="0">
              <a:solidFill>
                <a:schemeClr val="bg1"/>
              </a:solidFill>
            </a:rPr>
            <a:t>Business Operations, Engineering, Art, and Design</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1600" dirty="0">
              <a:solidFill>
                <a:schemeClr val="bg1"/>
              </a:solidFill>
            </a:rPr>
            <a:t>Aaron “Chance” King</a:t>
          </a:r>
        </a:p>
        <a:p>
          <a:pPr algn="ctr">
            <a:lnSpc>
              <a:spcPct val="100000"/>
            </a:lnSpc>
            <a:defRPr b="1" spc="20">
              <a:latin typeface="+mj-lt"/>
            </a:defRPr>
          </a:pPr>
          <a:r>
            <a:rPr lang="en-US" sz="1400" dirty="0">
              <a:solidFill>
                <a:schemeClr val="bg1"/>
              </a:solidFill>
            </a:rPr>
            <a:t>Smart Engineer, and Design</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1600" dirty="0">
              <a:solidFill>
                <a:schemeClr val="bg1"/>
              </a:solidFill>
            </a:rPr>
            <a:t>Cole Miller</a:t>
          </a:r>
        </a:p>
        <a:p>
          <a:pPr algn="ctr">
            <a:lnSpc>
              <a:spcPct val="100000"/>
            </a:lnSpc>
            <a:defRPr b="1" spc="20">
              <a:latin typeface="+mj-lt"/>
            </a:defRPr>
          </a:pPr>
          <a:r>
            <a:rPr lang="en-US" sz="1400" dirty="0">
              <a:solidFill>
                <a:schemeClr val="bg1"/>
              </a:solidFill>
            </a:rPr>
            <a:t>World Building, Character Design, Combat Design, and Combat Engineering</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1600" dirty="0">
              <a:solidFill>
                <a:schemeClr val="bg1"/>
              </a:solidFill>
            </a:rPr>
            <a:t>Dillan Briggs</a:t>
          </a:r>
        </a:p>
        <a:p>
          <a:pPr algn="ctr">
            <a:lnSpc>
              <a:spcPct val="100000"/>
            </a:lnSpc>
            <a:defRPr b="1" spc="20">
              <a:latin typeface="+mj-lt"/>
            </a:defRPr>
          </a:pPr>
          <a:r>
            <a:rPr lang="en-US" sz="1400" dirty="0">
              <a:solidFill>
                <a:schemeClr val="bg1"/>
              </a:solidFill>
            </a:rPr>
            <a:t>Music Producer</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a:blip xmlns:r="http://schemas.openxmlformats.org/officeDocument/2006/relationships" r:embed="rId3"/>
          <a:srcRect/>
          <a:stretch>
            <a:fillRect l="-6000" r="-6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Pre-production</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During this 3-6 month period, we will work on completing a prototype polished enough for the team to present to potential publishers, crowd funding, etc.</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Alpha Milestone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In another 6-9 months, we should have the bare minimum of each idea implemented into the game. There is a beginning and end to the project at this point.</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Beta Milestone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This will likely be the bulk of the work and is estimated to take somewhere between 6-12 months to add robustness to the game.</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Gold Milestone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During production of our gold version, any Kickstarter goals will be implemented, bugs will be fixed, and playtesting will ensue taking 4-6 months.</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Post-production</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dirty="0"/>
            <a:t>Should the project exceed monetary expectations and the team wants to continue work, DLC and further content can be added to the project as the team sees fit</a:t>
          </a:r>
        </a:p>
        <a:p>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03136" y="460948"/>
          <a:ext cx="2194559" cy="24688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bg1"/>
              </a:solidFill>
            </a:rPr>
            <a:t>Mike Sroka</a:t>
          </a:r>
        </a:p>
        <a:p>
          <a:pPr marL="0" lvl="0" indent="0" algn="ctr" defTabSz="711200">
            <a:lnSpc>
              <a:spcPct val="100000"/>
            </a:lnSpc>
            <a:spcBef>
              <a:spcPct val="0"/>
            </a:spcBef>
            <a:spcAft>
              <a:spcPct val="35000"/>
            </a:spcAft>
            <a:buNone/>
            <a:defRPr b="1" spc="20">
              <a:latin typeface="+mj-lt"/>
            </a:defRPr>
          </a:pPr>
          <a:r>
            <a:rPr lang="en-US" sz="1400" kern="1200" dirty="0">
              <a:solidFill>
                <a:schemeClr val="bg1"/>
              </a:solidFill>
            </a:rPr>
            <a:t>Business Operations, Engineering, Art, and Design</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3254" y="460948"/>
          <a:ext cx="2194559" cy="24688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bg1"/>
              </a:solidFill>
            </a:rPr>
            <a:t>Aaron “Chance” King</a:t>
          </a:r>
        </a:p>
        <a:p>
          <a:pPr marL="0" lvl="0" indent="0" algn="ctr" defTabSz="711200">
            <a:lnSpc>
              <a:spcPct val="100000"/>
            </a:lnSpc>
            <a:spcBef>
              <a:spcPct val="0"/>
            </a:spcBef>
            <a:spcAft>
              <a:spcPct val="35000"/>
            </a:spcAft>
            <a:buNone/>
            <a:defRPr b="1" spc="20">
              <a:latin typeface="+mj-lt"/>
            </a:defRPr>
          </a:pPr>
          <a:r>
            <a:rPr lang="en-US" sz="1400" kern="1200" dirty="0">
              <a:solidFill>
                <a:schemeClr val="bg1"/>
              </a:solidFill>
            </a:rPr>
            <a:t>Smart Engineer, and Design</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3372" y="460948"/>
          <a:ext cx="2194559" cy="2468883"/>
        </a:xfrm>
        <a:prstGeom prst="rect">
          <a:avLst/>
        </a:prstGeom>
        <a:blipFill>
          <a:blip xmlns:r="http://schemas.openxmlformats.org/officeDocument/2006/relationships" r:embed="rId3"/>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bg1"/>
              </a:solidFill>
            </a:rPr>
            <a:t>Cole Miller</a:t>
          </a:r>
        </a:p>
        <a:p>
          <a:pPr marL="0" lvl="0" indent="0" algn="ctr" defTabSz="711200">
            <a:lnSpc>
              <a:spcPct val="100000"/>
            </a:lnSpc>
            <a:spcBef>
              <a:spcPct val="0"/>
            </a:spcBef>
            <a:spcAft>
              <a:spcPct val="35000"/>
            </a:spcAft>
            <a:buNone/>
            <a:defRPr b="1" spc="20">
              <a:latin typeface="+mj-lt"/>
            </a:defRPr>
          </a:pPr>
          <a:r>
            <a:rPr lang="en-US" sz="1400" kern="1200" dirty="0">
              <a:solidFill>
                <a:schemeClr val="bg1"/>
              </a:solidFill>
            </a:rPr>
            <a:t>World Building, Character Design, Combat Design, and Combat Engineering</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73490" y="460948"/>
          <a:ext cx="2194559" cy="246888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bg1"/>
              </a:solidFill>
            </a:rPr>
            <a:t>Dillan Briggs</a:t>
          </a:r>
        </a:p>
        <a:p>
          <a:pPr marL="0" lvl="0" indent="0" algn="ctr" defTabSz="711200">
            <a:lnSpc>
              <a:spcPct val="100000"/>
            </a:lnSpc>
            <a:spcBef>
              <a:spcPct val="0"/>
            </a:spcBef>
            <a:spcAft>
              <a:spcPct val="35000"/>
            </a:spcAft>
            <a:buNone/>
            <a:defRPr b="1" spc="20">
              <a:latin typeface="+mj-lt"/>
            </a:defRPr>
          </a:pPr>
          <a:r>
            <a:rPr lang="en-US" sz="1400" kern="1200" dirty="0">
              <a:solidFill>
                <a:schemeClr val="bg1"/>
              </a:solidFill>
            </a:rPr>
            <a:t>Music Producer</a:t>
          </a: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kern="1200" dirty="0"/>
            <a:t>Pre-production</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this 3-6 month period, we will work on completing a prototype polished enough for the team to present to potential publishers, crowd funding, etc.</a:t>
          </a:r>
          <a:endParaRPr lang="en-US" sz="11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kern="1200" dirty="0"/>
            <a:t>Alpha Milestone</a:t>
          </a:r>
        </a:p>
      </dsp:txBody>
      <dsp:txXfrm>
        <a:off x="2127466" y="2872740"/>
        <a:ext cx="1731473" cy="662940"/>
      </dsp:txXfrm>
    </dsp:sp>
    <dsp:sp modelId="{5E07F9E4-149C-4A89-848F-4ABDD305F0C5}">
      <dsp:nvSpPr>
        <dsp:cNvPr id="0" name=""/>
        <dsp:cNvSpPr/>
      </dsp:nvSpPr>
      <dsp:spPr>
        <a:xfrm>
          <a:off x="212676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In another 6-9 months, we should have the bare minimum of each idea implemented into the game. There is a beginning and end to the project at this point.</a:t>
          </a:r>
          <a:endParaRPr lang="en-US" sz="1100" kern="1200" dirty="0"/>
        </a:p>
      </dsp:txBody>
      <dsp:txXfrm>
        <a:off x="2126766" y="982941"/>
        <a:ext cx="1675110" cy="1414310"/>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kern="1200" dirty="0"/>
            <a:t>Beta Milestone</a:t>
          </a:r>
        </a:p>
      </dsp:txBody>
      <dsp:txXfrm>
        <a:off x="4087263" y="2872740"/>
        <a:ext cx="1731473" cy="662940"/>
      </dsp:txXfrm>
    </dsp:sp>
    <dsp:sp modelId="{FD7B29F2-0D66-4B4B-BC8A-82DA23575305}">
      <dsp:nvSpPr>
        <dsp:cNvPr id="0" name=""/>
        <dsp:cNvSpPr/>
      </dsp:nvSpPr>
      <dsp:spPr>
        <a:xfrm>
          <a:off x="4086563"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This will likely be the bulk of the work and is estimated to take somewhere between 6-12 months to add robustness to the game.</a:t>
          </a:r>
          <a:endParaRPr lang="en-US" sz="1100" kern="1200" dirty="0"/>
        </a:p>
      </dsp:txBody>
      <dsp:txXfrm>
        <a:off x="4086563" y="982941"/>
        <a:ext cx="1675110" cy="1414310"/>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kern="1200" dirty="0"/>
            <a:t>Gold Milestone</a:t>
          </a:r>
        </a:p>
      </dsp:txBody>
      <dsp:txXfrm>
        <a:off x="6047059" y="2872740"/>
        <a:ext cx="1731473" cy="662940"/>
      </dsp:txXfrm>
    </dsp:sp>
    <dsp:sp modelId="{1F1B09A6-DA7E-41D1-B8A6-E3B6E775E5C1}">
      <dsp:nvSpPr>
        <dsp:cNvPr id="0" name=""/>
        <dsp:cNvSpPr/>
      </dsp:nvSpPr>
      <dsp:spPr>
        <a:xfrm>
          <a:off x="6046360"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production of our gold version, any Kickstarter goals will be implemented, bugs will be fixed, and playtesting will ensue taking 4-6 months.</a:t>
          </a:r>
          <a:endParaRPr lang="en-US" sz="1100" kern="1200" dirty="0"/>
        </a:p>
      </dsp:txBody>
      <dsp:txXfrm>
        <a:off x="6046360" y="982941"/>
        <a:ext cx="1675110" cy="1414310"/>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kern="1200" dirty="0"/>
            <a:t>Post-production</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Should the project exceed monetary expectations and the team wants to continue work, DLC and further content can be added to the project as the team sees fit</a:t>
          </a:r>
        </a:p>
        <a:p>
          <a:pPr marL="0" lvl="0" indent="0" algn="l" defTabSz="488950">
            <a:lnSpc>
              <a:spcPct val="90000"/>
            </a:lnSpc>
            <a:spcBef>
              <a:spcPct val="0"/>
            </a:spcBef>
            <a:spcAft>
              <a:spcPct val="35000"/>
            </a:spcAft>
            <a:buNone/>
          </a:pPr>
          <a:endParaRPr lang="en-US" sz="11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Cosmo-Truckers</a:t>
            </a: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Interconnectivity Work</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Tasks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We will all each have our own tasks and goals going forward, but keeping open lines of communication as well as updated Trello cards will help team members with overlap better understand where tasks are at</a:t>
            </a:r>
          </a:p>
          <a:p>
            <a:r>
              <a:rPr lang="en-US" dirty="0"/>
              <a:t>This will also reduce the number of conflicts that occur in the repository</a:t>
            </a:r>
            <a:endParaRPr lang="en-US" sz="2000"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Trello</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Whenever you complete a task and push changes, update the respective Trello card and make a post in #Todays-Work. As the team works on more narrow concepts, it will be important that other members know when they will have access to a specific portion of the code base.</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Cosmo-Truckers</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262453369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028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2023-01-01 15-43-51">
            <a:hlinkClick r:id="" action="ppaction://media"/>
            <a:extLst>
              <a:ext uri="{FF2B5EF4-FFF2-40B4-BE49-F238E27FC236}">
                <a16:creationId xmlns:a16="http://schemas.microsoft.com/office/drawing/2014/main" id="{8865163E-A2D6-27FF-0630-584F9832C5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2605" y="1260143"/>
            <a:ext cx="8886789" cy="4998706"/>
          </a:xfrm>
        </p:spPr>
      </p:pic>
      <p:sp>
        <p:nvSpPr>
          <p:cNvPr id="5" name="Footer Placeholder 4">
            <a:extLst>
              <a:ext uri="{FF2B5EF4-FFF2-40B4-BE49-F238E27FC236}">
                <a16:creationId xmlns:a16="http://schemas.microsoft.com/office/drawing/2014/main" id="{D48E65AA-5442-D612-B863-243E4E3AF294}"/>
              </a:ext>
            </a:extLst>
          </p:cNvPr>
          <p:cNvSpPr>
            <a:spLocks noGrp="1"/>
          </p:cNvSpPr>
          <p:nvPr>
            <p:ph type="ftr" sz="quarter" idx="11"/>
          </p:nvPr>
        </p:nvSpPr>
        <p:spPr/>
        <p:txBody>
          <a:bodyPr/>
          <a:lstStyle/>
          <a:p>
            <a:r>
              <a:rPr lang="en-US" dirty="0"/>
              <a:t>Cosmo-Truckers</a:t>
            </a:r>
          </a:p>
        </p:txBody>
      </p:sp>
    </p:spTree>
    <p:extLst>
      <p:ext uri="{BB962C8B-B14F-4D97-AF65-F5344CB8AC3E}">
        <p14:creationId xmlns:p14="http://schemas.microsoft.com/office/powerpoint/2010/main" val="299801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Graphical user interface&#10;&#10;Description automatically generated">
            <a:extLst>
              <a:ext uri="{FF2B5EF4-FFF2-40B4-BE49-F238E27FC236}">
                <a16:creationId xmlns:a16="http://schemas.microsoft.com/office/drawing/2014/main" id="{050447F1-C2C1-A02D-2CEF-F151E4528CB8}"/>
              </a:ext>
            </a:extLst>
          </p:cNvPr>
          <p:cNvPicPr>
            <a:picLocks noGrp="1" noChangeAspect="1"/>
          </p:cNvPicPr>
          <p:nvPr>
            <p:ph type="pic" sz="quarter" idx="16"/>
          </p:nvPr>
        </p:nvPicPr>
        <p:blipFill>
          <a:blip r:embed="rId2"/>
          <a:srcRect l="14507" r="14507"/>
          <a:stretch>
            <a:fillRect/>
          </a:stretch>
        </p:blipFill>
        <p:spPr>
          <a:xfrm>
            <a:off x="6642219" y="3356919"/>
            <a:ext cx="4887379" cy="3858787"/>
          </a:xfrm>
          <a:ln w="19050">
            <a:solidFill>
              <a:schemeClr val="tx2">
                <a:lumMod val="50000"/>
                <a:lumOff val="50000"/>
              </a:schemeClr>
            </a:solidFill>
          </a:ln>
        </p:spPr>
      </p:pic>
      <p:pic>
        <p:nvPicPr>
          <p:cNvPr id="14" name="Picture Placeholder 13" descr="A drawing of a face&#10;&#10;Description automatically generated with medium confidence">
            <a:extLst>
              <a:ext uri="{FF2B5EF4-FFF2-40B4-BE49-F238E27FC236}">
                <a16:creationId xmlns:a16="http://schemas.microsoft.com/office/drawing/2014/main" id="{3DB075F8-CC65-2745-8C81-DF571CA9C1ED}"/>
              </a:ext>
            </a:extLst>
          </p:cNvPr>
          <p:cNvPicPr>
            <a:picLocks noGrp="1" noChangeAspect="1"/>
          </p:cNvPicPr>
          <p:nvPr>
            <p:ph type="pic" sz="quarter" idx="17"/>
          </p:nvPr>
        </p:nvPicPr>
        <p:blipFill>
          <a:blip r:embed="rId3"/>
          <a:srcRect t="13180" b="13180"/>
          <a:stretch>
            <a:fillRect/>
          </a:stretch>
        </p:blipFill>
        <p:spPr>
          <a:xfrm>
            <a:off x="2499344" y="4018982"/>
            <a:ext cx="3854161" cy="2839018"/>
          </a:xfrm>
          <a:ln w="19050">
            <a:solidFill>
              <a:schemeClr val="tx2">
                <a:lumMod val="50000"/>
                <a:lumOff val="50000"/>
              </a:schemeClr>
            </a:solidFill>
          </a:ln>
        </p:spPr>
      </p:pic>
      <p:sp>
        <p:nvSpPr>
          <p:cNvPr id="7" name="Title 6">
            <a:extLst>
              <a:ext uri="{FF2B5EF4-FFF2-40B4-BE49-F238E27FC236}">
                <a16:creationId xmlns:a16="http://schemas.microsoft.com/office/drawing/2014/main" id="{9B0B5AF7-5F60-61DC-5301-A892077D8EB7}"/>
              </a:ext>
            </a:extLst>
          </p:cNvPr>
          <p:cNvSpPr>
            <a:spLocks noGrp="1"/>
          </p:cNvSpPr>
          <p:nvPr>
            <p:ph type="title"/>
          </p:nvPr>
        </p:nvSpPr>
        <p:spPr/>
        <p:txBody>
          <a:bodyPr/>
          <a:lstStyle/>
          <a:p>
            <a:r>
              <a:rPr lang="en-US" dirty="0"/>
              <a:t>Combat Layout</a:t>
            </a:r>
          </a:p>
        </p:txBody>
      </p:sp>
      <p:sp>
        <p:nvSpPr>
          <p:cNvPr id="5" name="Footer Placeholder 4">
            <a:extLst>
              <a:ext uri="{FF2B5EF4-FFF2-40B4-BE49-F238E27FC236}">
                <a16:creationId xmlns:a16="http://schemas.microsoft.com/office/drawing/2014/main" id="{F1D37F00-4F86-0BA1-7859-B9898F289EBE}"/>
              </a:ext>
            </a:extLst>
          </p:cNvPr>
          <p:cNvSpPr>
            <a:spLocks noGrp="1"/>
          </p:cNvSpPr>
          <p:nvPr>
            <p:ph type="ftr" sz="quarter" idx="11"/>
          </p:nvPr>
        </p:nvSpPr>
        <p:spPr/>
        <p:txBody>
          <a:bodyPr/>
          <a:lstStyle/>
          <a:p>
            <a:r>
              <a:rPr lang="en-US" dirty="0"/>
              <a:t>Cosmo-Truckers</a:t>
            </a:r>
          </a:p>
        </p:txBody>
      </p:sp>
      <p:pic>
        <p:nvPicPr>
          <p:cNvPr id="22" name="Picture 21" descr="A hand holding a piece of paper with writing on it&#10;&#10;Description automatically generated with medium confidence">
            <a:extLst>
              <a:ext uri="{FF2B5EF4-FFF2-40B4-BE49-F238E27FC236}">
                <a16:creationId xmlns:a16="http://schemas.microsoft.com/office/drawing/2014/main" id="{CF515D51-589D-FE0D-78B5-391D8DBA3EC0}"/>
              </a:ext>
            </a:extLst>
          </p:cNvPr>
          <p:cNvPicPr>
            <a:picLocks noChangeAspect="1"/>
          </p:cNvPicPr>
          <p:nvPr/>
        </p:nvPicPr>
        <p:blipFill rotWithShape="1">
          <a:blip r:embed="rId4"/>
          <a:srcRect l="8113" t="8799" r="16189"/>
          <a:stretch/>
        </p:blipFill>
        <p:spPr>
          <a:xfrm rot="5400000">
            <a:off x="1161662" y="571445"/>
            <a:ext cx="3225113" cy="2914245"/>
          </a:xfrm>
          <a:prstGeom prst="rect">
            <a:avLst/>
          </a:prstGeom>
          <a:ln w="19050">
            <a:solidFill>
              <a:schemeClr val="tx2">
                <a:lumMod val="50000"/>
                <a:lumOff val="50000"/>
              </a:schemeClr>
            </a:solidFill>
          </a:ln>
        </p:spPr>
      </p:pic>
    </p:spTree>
    <p:extLst>
      <p:ext uri="{BB962C8B-B14F-4D97-AF65-F5344CB8AC3E}">
        <p14:creationId xmlns:p14="http://schemas.microsoft.com/office/powerpoint/2010/main" val="217261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297724944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Engineering</a:t>
            </a:r>
          </a:p>
          <a:p>
            <a:pPr algn="r"/>
            <a:r>
              <a:rPr lang="en-US" dirty="0"/>
              <a:t>Design</a:t>
            </a:r>
          </a:p>
          <a:p>
            <a:pPr algn="r"/>
            <a:r>
              <a:rPr lang="en-US" sz="1800" dirty="0">
                <a:solidFill>
                  <a:schemeClr val="bg1"/>
                </a:solidFill>
              </a:rPr>
              <a:t>Music Production</a:t>
            </a:r>
          </a:p>
          <a:p>
            <a:pPr algn="r"/>
            <a:r>
              <a:rPr lang="en-US" dirty="0"/>
              <a:t>Interconnectivity</a:t>
            </a:r>
            <a:endParaRPr lang="en-US"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Cosmo-Truckers</a:t>
            </a:r>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Engineering</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Chance, Mike, and Cole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Engineering Work</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Tasks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fontScale="70000" lnSpcReduction="20000"/>
          </a:bodyPr>
          <a:lstStyle/>
          <a:p>
            <a:r>
              <a:rPr lang="en-US" sz="2000" dirty="0"/>
              <a:t>Combat base system</a:t>
            </a:r>
          </a:p>
          <a:p>
            <a:pPr lvl="1"/>
            <a:r>
              <a:rPr lang="en-US" sz="1400" dirty="0"/>
              <a:t>Combat UI</a:t>
            </a:r>
          </a:p>
          <a:p>
            <a:pPr lvl="1"/>
            <a:r>
              <a:rPr lang="en-US" sz="1400" dirty="0"/>
              <a:t>Attacking</a:t>
            </a:r>
          </a:p>
          <a:p>
            <a:pPr lvl="1"/>
            <a:r>
              <a:rPr lang="en-US" sz="1400" dirty="0"/>
              <a:t>Defending</a:t>
            </a:r>
          </a:p>
          <a:p>
            <a:pPr lvl="1"/>
            <a:r>
              <a:rPr lang="en-US" sz="1400" dirty="0"/>
              <a:t>Buffs</a:t>
            </a:r>
          </a:p>
          <a:p>
            <a:pPr lvl="1"/>
            <a:r>
              <a:rPr lang="en-US" sz="1400" dirty="0"/>
              <a:t>Debuffs</a:t>
            </a:r>
          </a:p>
          <a:p>
            <a:r>
              <a:rPr lang="en-US" dirty="0"/>
              <a:t>Tile based movement for HUB</a:t>
            </a:r>
          </a:p>
          <a:p>
            <a:r>
              <a:rPr lang="en-US" sz="2000" dirty="0"/>
              <a:t>Sav</a:t>
            </a:r>
            <a:r>
              <a:rPr lang="en-US" dirty="0"/>
              <a:t>ing / loading data</a:t>
            </a:r>
          </a:p>
          <a:p>
            <a:r>
              <a:rPr lang="en-US" sz="2000" dirty="0"/>
              <a:t>Crafting system</a:t>
            </a:r>
          </a:p>
          <a:p>
            <a:r>
              <a:rPr lang="en-US" dirty="0"/>
              <a:t>Enemy AI</a:t>
            </a:r>
          </a:p>
          <a:p>
            <a:r>
              <a:rPr lang="en-US" sz="2000" dirty="0"/>
              <a:t>Player Input</a:t>
            </a:r>
          </a:p>
          <a:p>
            <a:r>
              <a:rPr lang="en-US" dirty="0"/>
              <a:t>Dungeon Generation</a:t>
            </a:r>
          </a:p>
          <a:p>
            <a:r>
              <a:rPr lang="en-US" sz="2000" dirty="0"/>
              <a:t>Map Navigation</a:t>
            </a:r>
          </a:p>
          <a:p>
            <a:r>
              <a:rPr lang="en-US" dirty="0"/>
              <a:t>Networking (up to four players local hosting)</a:t>
            </a:r>
            <a:endParaRPr lang="en-US" sz="2000"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Connections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fontScale="70000" lnSpcReduction="20000"/>
          </a:bodyPr>
          <a:lstStyle/>
          <a:p>
            <a:r>
              <a:rPr lang="en-US" sz="2000" dirty="0"/>
              <a:t>Chance and I will be the main developers on the project and will likely be communicating most of our work between each other in terms of back-end development</a:t>
            </a:r>
          </a:p>
          <a:p>
            <a:r>
              <a:rPr lang="en-US" dirty="0"/>
              <a:t>When we begin to move onto more front-end features, Cole will be more closely tied into our decision-making process</a:t>
            </a:r>
            <a:endParaRPr lang="en-US" sz="2000" dirty="0"/>
          </a:p>
        </p:txBody>
      </p:sp>
    </p:spTree>
    <p:extLst>
      <p:ext uri="{BB962C8B-B14F-4D97-AF65-F5344CB8AC3E}">
        <p14:creationId xmlns:p14="http://schemas.microsoft.com/office/powerpoint/2010/main" val="3031398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Design</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Cole, Mike, and Chance</a:t>
            </a:r>
            <a:endParaRPr lang="en-US" dirty="0"/>
          </a:p>
        </p:txBody>
      </p:sp>
    </p:spTree>
    <p:extLst>
      <p:ext uri="{BB962C8B-B14F-4D97-AF65-F5344CB8AC3E}">
        <p14:creationId xmlns:p14="http://schemas.microsoft.com/office/powerpoint/2010/main" val="2812484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Design Work</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Tasks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lnSpcReduction="10000"/>
          </a:bodyPr>
          <a:lstStyle/>
          <a:p>
            <a:r>
              <a:rPr lang="en-US" sz="2000" dirty="0"/>
              <a:t>Each dimension will require lore, character designs, enemy designs, and storylines. For the prototype there will be only one dimension to focus on</a:t>
            </a:r>
          </a:p>
          <a:p>
            <a:r>
              <a:rPr lang="en-US" dirty="0"/>
              <a:t>Overarching story design</a:t>
            </a:r>
          </a:p>
          <a:p>
            <a:r>
              <a:rPr lang="en-US" sz="2000" dirty="0"/>
              <a:t>Player character specifications, backgrounds, and combat specifics</a:t>
            </a:r>
          </a:p>
          <a:p>
            <a:r>
              <a:rPr lang="en-US" dirty="0"/>
              <a:t>Combat mini-game designs</a:t>
            </a:r>
          </a:p>
          <a:p>
            <a:r>
              <a:rPr lang="en-US" sz="2000" dirty="0"/>
              <a:t>C</a:t>
            </a:r>
            <a:r>
              <a:rPr lang="en-US" dirty="0"/>
              <a:t>ombat buff / debuff designs</a:t>
            </a:r>
            <a:endParaRPr lang="en-US" sz="2000"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Connections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lnSpcReduction="10000"/>
          </a:bodyPr>
          <a:lstStyle/>
          <a:p>
            <a:r>
              <a:rPr lang="en-US" sz="2000" dirty="0"/>
              <a:t>In this role, you are likely going to span across everyone’s role on the team. It is up to you to make sure that I am meeting your visions in the art department, Chance is meeting your visions in the engineering department, and Dillan is meeting your visions in the sound department. We may have suggestions to you for our work, but ultimately if you are confident in a design choice, we need to work together to achieve that vision</a:t>
            </a:r>
          </a:p>
        </p:txBody>
      </p:sp>
    </p:spTree>
    <p:extLst>
      <p:ext uri="{BB962C8B-B14F-4D97-AF65-F5344CB8AC3E}">
        <p14:creationId xmlns:p14="http://schemas.microsoft.com/office/powerpoint/2010/main" val="133853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Music Production</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Dillan</a:t>
            </a:r>
            <a:endParaRPr lang="en-US" dirty="0"/>
          </a:p>
        </p:txBody>
      </p:sp>
    </p:spTree>
    <p:extLst>
      <p:ext uri="{BB962C8B-B14F-4D97-AF65-F5344CB8AC3E}">
        <p14:creationId xmlns:p14="http://schemas.microsoft.com/office/powerpoint/2010/main" val="4011550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Music Production Work</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Tasks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Each week, you will continue to work on any tracks that are necessary for the current content being produced by the rest of the team</a:t>
            </a:r>
          </a:p>
          <a:p>
            <a:r>
              <a:rPr lang="en-US" dirty="0"/>
              <a:t>In terms of the pre-production stage, this will include main menu music, HUB music, prototype dimension BG music, one combat track, and one boss combat track</a:t>
            </a:r>
            <a:endParaRPr lang="en-US" sz="2000"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Connections	</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As far as inspiration goes, Cole may be of the best assistance when helping you to envision what a certain area may sound like</a:t>
            </a:r>
          </a:p>
          <a:p>
            <a:r>
              <a:rPr lang="en-US" sz="2000" dirty="0"/>
              <a:t>Being the art person (at least for the prototype), you can also reach out to me regarding any art assets we may have for a zone that can also assist in the artistic process of music production</a:t>
            </a:r>
          </a:p>
        </p:txBody>
      </p:sp>
    </p:spTree>
    <p:extLst>
      <p:ext uri="{BB962C8B-B14F-4D97-AF65-F5344CB8AC3E}">
        <p14:creationId xmlns:p14="http://schemas.microsoft.com/office/powerpoint/2010/main" val="211317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Interconnectivity</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Mike, Chance, Cole, and Dillan</a:t>
            </a:r>
            <a:endParaRPr lang="en-US" dirty="0"/>
          </a:p>
        </p:txBody>
      </p:sp>
    </p:spTree>
    <p:extLst>
      <p:ext uri="{BB962C8B-B14F-4D97-AF65-F5344CB8AC3E}">
        <p14:creationId xmlns:p14="http://schemas.microsoft.com/office/powerpoint/2010/main" val="192765770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{8EE01067-6217-473F-B9FF-D372FB282561}tf89338750_win32</Template>
  <TotalTime>388</TotalTime>
  <Words>691</Words>
  <Application>Microsoft Office PowerPoint</Application>
  <PresentationFormat>Widescreen</PresentationFormat>
  <Paragraphs>80</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Univers</vt:lpstr>
      <vt:lpstr>GradientUnivers</vt:lpstr>
      <vt:lpstr>Cosmo-Truckers</vt:lpstr>
      <vt:lpstr>Agenda</vt:lpstr>
      <vt:lpstr>Engineering</vt:lpstr>
      <vt:lpstr>Engineering Work</vt:lpstr>
      <vt:lpstr>Design</vt:lpstr>
      <vt:lpstr>Design Work</vt:lpstr>
      <vt:lpstr>Music Production</vt:lpstr>
      <vt:lpstr>Music Production Work</vt:lpstr>
      <vt:lpstr>Interconnectivity</vt:lpstr>
      <vt:lpstr>Interconnectivity Work</vt:lpstr>
      <vt:lpstr>Team</vt:lpstr>
      <vt:lpstr>PowerPoint Presentation</vt:lpstr>
      <vt:lpstr>Combat Layout</vt:lpstr>
      <vt:lpstr>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Cosmo-Truckers</dc:title>
  <dc:creator>Michael Sroka</dc:creator>
  <cp:lastModifiedBy>Michael Sroka</cp:lastModifiedBy>
  <cp:revision>2</cp:revision>
  <dcterms:created xsi:type="dcterms:W3CDTF">2023-01-01T18:21:18Z</dcterms:created>
  <dcterms:modified xsi:type="dcterms:W3CDTF">2023-01-02T00:49:39Z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